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8" r:id="rId2"/>
    <p:sldId id="279" r:id="rId3"/>
    <p:sldId id="256" r:id="rId4"/>
    <p:sldId id="282" r:id="rId5"/>
    <p:sldId id="280" r:id="rId6"/>
    <p:sldId id="281" r:id="rId7"/>
    <p:sldId id="257" r:id="rId8"/>
    <p:sldId id="259" r:id="rId9"/>
    <p:sldId id="284" r:id="rId10"/>
    <p:sldId id="269" r:id="rId11"/>
    <p:sldId id="285" r:id="rId12"/>
    <p:sldId id="286" r:id="rId13"/>
    <p:sldId id="287" r:id="rId14"/>
    <p:sldId id="270" r:id="rId15"/>
    <p:sldId id="288" r:id="rId16"/>
    <p:sldId id="289" r:id="rId17"/>
    <p:sldId id="292" r:id="rId18"/>
    <p:sldId id="271" r:id="rId19"/>
    <p:sldId id="290" r:id="rId20"/>
    <p:sldId id="262" r:id="rId21"/>
    <p:sldId id="263" r:id="rId22"/>
    <p:sldId id="291" r:id="rId23"/>
    <p:sldId id="272" r:id="rId24"/>
    <p:sldId id="293" r:id="rId25"/>
    <p:sldId id="294" r:id="rId26"/>
    <p:sldId id="304" r:id="rId27"/>
    <p:sldId id="273" r:id="rId28"/>
    <p:sldId id="295" r:id="rId29"/>
    <p:sldId id="298" r:id="rId30"/>
    <p:sldId id="300" r:id="rId31"/>
    <p:sldId id="299" r:id="rId32"/>
    <p:sldId id="302" r:id="rId33"/>
    <p:sldId id="303" r:id="rId34"/>
    <p:sldId id="276" r:id="rId35"/>
    <p:sldId id="277" r:id="rId36"/>
    <p:sldId id="297" r:id="rId37"/>
    <p:sldId id="301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018AB-9945-EA4B-A06E-0B700A8B0127}" v="10" dt="2023-10-03T18:43:12.551"/>
    <p1510:client id="{3AB83173-4900-2FE1-27AD-B4F40E9C57B7}" v="995" dt="2023-10-03T18:25:34.698"/>
    <p1510:client id="{3C6FAA54-3D2C-9D4C-9C06-20B7F7A722F1}" v="3483" dt="2023-10-03T17:48:44.562"/>
    <p1510:client id="{62672D9E-30A3-A574-CD74-08E5A0F124B0}" v="1479" dt="2023-10-03T18:16:42.182"/>
    <p1510:client id="{BD77D8A4-8EA2-4BD4-A654-DE90068CEF26}" v="18" dt="2023-10-03T16:59:13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  <a:t>2023/10/3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61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afternoon! I’ Xinpeng Zhang from the University of Nebraska-Lincoln. Thank you for the opportunity. Today I will talk about our bioinformatics tools for </a:t>
            </a:r>
            <a:r>
              <a:rPr lang="en-US" err="1"/>
              <a:t>CAZyme</a:t>
            </a:r>
            <a:r>
              <a:rPr lang="en-US"/>
              <a:t> genome mining.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438B2-24FB-F241-B9E9-92DAC58F350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9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DC4B-F60F-899D-5E97-222075E52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D8394-D2BB-F741-5093-A29937E5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3889-1A2F-7291-A0DA-99BFFC99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AF3C-4027-5696-A2FC-0D517800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23C0-D809-D0B6-8E40-C610004F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7C37-2060-C654-D545-7061CD39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349E5-432C-8F30-C049-89811C2AD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7F89-69D8-875C-6D94-38057264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92810-F5BB-3451-A7B5-421C3B57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2EA53-8311-22AD-4382-DD10664B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4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1B0C8-75DE-F116-E591-51E2EF0A5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F0CC8-C553-C041-A8B4-FE67F467C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E09BF-6047-D58A-304D-93B28355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2456-AEEA-84D8-1B03-EDC038A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E0688-6B3A-29CF-AD3A-67A1ACE7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D475-D51A-F99D-3B9A-91D72470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542D-DF69-F507-292F-5337ED17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487BE-76E0-6328-03FE-022A760E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E17-B1ED-CDAF-1BCF-1CD4C593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4789-3CD4-19D1-1C3B-5BCC3A07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C738-8D0F-1812-8574-84BE809D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E1C01-241B-5DB8-129F-9F564988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DA804-D2F0-2813-AB64-3E735D0A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7D1B5-20DD-55D5-76BA-BF09C2CD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C711C-4BBA-9AF0-7B52-2AABAF3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E3FC-7115-9051-52FB-FE36B30A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65E7-2C4B-7876-A05E-2C66DFD0B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73DA1-9516-23AD-2408-609EC54D5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684B3-5337-6608-18E2-91BA7D4B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1474D-2960-5133-503F-B5AE6131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B57E5-C949-1E1D-E059-1DDC6827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7065-CE34-27E2-F035-3F4BA18F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E911A-656B-33F1-98EC-898C2B674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191F5-BE2B-92E5-327B-609EB827B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93A80-2567-7862-D8B2-5C08A84CC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77401-35BB-41CD-8050-4171419F9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20EDF-9C61-147F-805D-5DA2CEB6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F8A05-9F48-D635-6D5D-CF7E6599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07D0C-470F-F8F4-2EA7-A4146BAB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6E06-1743-65E0-8882-4F2046EC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54529-FF2A-41A4-57A6-136DD669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5C82A-778F-1331-2C67-A6CE0983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0387F-6FCB-7217-7344-4473D32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F496E-EADA-2E9C-396B-CD9FE6BB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4125E-A473-9330-513E-3D719ACC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33E8-02D2-B593-97B0-C1453D1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CD1-EA67-0708-3395-31E726D4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D3F5A-2AF9-EF03-F0FE-A4BA585C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58E25-EDC4-EC4B-40BE-D82F37475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652FC-1D61-F548-FF68-8A7E536F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0D719-7D62-E08E-9553-4AE23E2B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E798E-9C3F-57B8-60B8-7DD0B330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0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A04-4E40-124E-8CC8-756BBAB4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39FE6-50F8-BA5D-17F6-47CCA78AC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4F0E4-5BCB-6FAE-74B3-82D69DD5D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444B-138A-9704-F717-9949600A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24397-2F98-20E6-9553-0E5C0AC7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B8FA-7E54-1FFF-E944-573264DB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86442-58FD-FA8B-38E4-3F8DA9A0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E9853-1E43-BDD0-57B5-4A679FF90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A016-5BAE-9B80-BF12-69F5F1AD9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DCE2-753E-A91B-DEB0-4FC20E145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61D8-3755-ADFA-485F-A5CDBA300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cb.unl.edu/dbCAN2/download/Databases/dbCAN-old@UGA/dbCAN-fam-HMMs.txt" TargetMode="External"/><Relationship Id="rId2" Type="http://schemas.openxmlformats.org/officeDocument/2006/relationships/hyperlink" Target="https://bcb.unl.edu/dbCAN2/download/Databases/dbCAN-old@U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cb.unl.edu/dbCAN2/download/Databases/dbCAN-old@UGA/hmmscan-parser.sh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hvdk/SSNpipe/releases/download/v.1.0-beta/ssnpipe_unix.tar.g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bc.2023.103038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sss/fasta/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Glycoside-Hydrolases.html" TargetMode="External"/><Relationship Id="rId2" Type="http://schemas.openxmlformats.org/officeDocument/2006/relationships/hyperlink" Target="http://www.cazy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://www.cazy.org/GH3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nr92/Class_project.gi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zy.org/IMG/cazy_data/GH31.tx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17928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tp.ncbi.nlm.nih.gov/entrez/entrezdirect/install-edirect.sh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F1E5-71C2-EA42-9361-3A88DA8F2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06" y="1741234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/>
              <a:t>Course Project 1:</a:t>
            </a:r>
            <a:br>
              <a:rPr lang="en-US" sz="4400"/>
            </a:br>
            <a:r>
              <a:rPr lang="en-US" sz="4400"/>
              <a:t>A subfamily classification to choreograph the diverse activities within </a:t>
            </a:r>
            <a:r>
              <a:rPr lang="en-US" sz="4400" err="1"/>
              <a:t>CAZyme</a:t>
            </a:r>
            <a:r>
              <a:rPr lang="en-US" sz="4400"/>
              <a:t> families</a:t>
            </a:r>
          </a:p>
        </p:txBody>
      </p:sp>
      <p:sp>
        <p:nvSpPr>
          <p:cNvPr id="4" name="Google Shape;94;p1">
            <a:extLst>
              <a:ext uri="{FF2B5EF4-FFF2-40B4-BE49-F238E27FC236}">
                <a16:creationId xmlns:a16="http://schemas.microsoft.com/office/drawing/2014/main" id="{A0E747BE-3CDB-944B-B999-665C358C3E3C}"/>
              </a:ext>
            </a:extLst>
          </p:cNvPr>
          <p:cNvSpPr txBox="1">
            <a:spLocks/>
          </p:cNvSpPr>
          <p:nvPr/>
        </p:nvSpPr>
        <p:spPr>
          <a:xfrm>
            <a:off x="2401685" y="3458487"/>
            <a:ext cx="7059168" cy="2977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Siva Shanmugam (Postdoc)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Xinpeng Zhang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Department of Food Science and Technology</a:t>
            </a: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9/21/2023</a:t>
            </a:r>
          </a:p>
        </p:txBody>
      </p:sp>
      <p:pic>
        <p:nvPicPr>
          <p:cNvPr id="5" name="Google Shape;98;p1">
            <a:extLst>
              <a:ext uri="{FF2B5EF4-FFF2-40B4-BE49-F238E27FC236}">
                <a16:creationId xmlns:a16="http://schemas.microsoft.com/office/drawing/2014/main" id="{71AF42D2-D556-2042-A598-D8216DFA53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>
            <a:extLst>
              <a:ext uri="{FF2B5EF4-FFF2-40B4-BE49-F238E27FC236}">
                <a16:creationId xmlns:a16="http://schemas.microsoft.com/office/drawing/2014/main" id="{FDF1BCFF-669A-784B-8348-DC5413444D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4C2D5-F81F-1AF3-FE49-8E8B0F0137F3}"/>
              </a:ext>
            </a:extLst>
          </p:cNvPr>
          <p:cNvSpPr txBox="1"/>
          <p:nvPr/>
        </p:nvSpPr>
        <p:spPr>
          <a:xfrm>
            <a:off x="5143234" y="623618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PI: Yanbin Yin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44CB0-D87B-B510-F501-1B2103F2B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962" y="5791200"/>
            <a:ext cx="3440615" cy="4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Create your part2 folder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381345" y="987467"/>
            <a:ext cx="11153423" cy="51398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Go to the website: 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  <a:hlinkClick r:id="rId2"/>
              </a:rPr>
              <a:t>https://bcb.unl.edu/dbCAN2/download/Databases/dbCAN-old@UGA/</a:t>
            </a:r>
            <a:endParaRPr lang="en-US" altLang="zh-CN" sz="2400">
              <a:solidFill>
                <a:srgbClr val="000000"/>
              </a:solidFill>
              <a:latin typeface="Aptos Mono"/>
              <a:ea typeface="等线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wget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 to download “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  <a:hlinkClick r:id="rId3"/>
              </a:rPr>
              <a:t>dbCAN-fam-HMMs.txt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</a:rPr>
              <a:t>” and “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  <a:hlinkClick r:id="rId4"/>
              </a:rPr>
              <a:t>hmmscan-parser.sh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</a:rPr>
              <a:t>”</a:t>
            </a:r>
            <a:endParaRPr lang="en-US" altLang="zh-CN" sz="2400">
              <a:solidFill>
                <a:srgbClr val="000000"/>
              </a:solidFill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Use module load to activate </a:t>
            </a:r>
            <a:r>
              <a:rPr lang="en" altLang="zh-CN" sz="2400" err="1">
                <a:ea typeface="等线"/>
              </a:rPr>
              <a:t>hmmer</a:t>
            </a:r>
            <a:r>
              <a:rPr lang="en" altLang="zh-CN" sz="2400">
                <a:ea typeface="等线"/>
              </a:rPr>
              <a:t> on swan.</a:t>
            </a:r>
            <a:endParaRPr lang="en" altLang="zh-CN" sz="2400"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1600">
              <a:latin typeface="Courier New"/>
              <a:ea typeface="等线"/>
              <a:cs typeface="Courier New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ml </a:t>
            </a:r>
            <a:r>
              <a:rPr lang="en" altLang="zh-CN" sz="1600" err="1">
                <a:latin typeface="Courier New"/>
                <a:ea typeface="等线"/>
                <a:cs typeface="Courier New"/>
              </a:rPr>
              <a:t>hmmer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/3.3</a:t>
            </a:r>
          </a:p>
          <a:p>
            <a:endParaRPr lang="en" altLang="zh-CN" sz="1600">
              <a:latin typeface="Courier New"/>
              <a:ea typeface="等线"/>
              <a:cs typeface="Courier New"/>
            </a:endParaRPr>
          </a:p>
          <a:p>
            <a:r>
              <a:rPr lang="en" altLang="zh-CN" sz="1600" err="1">
                <a:latin typeface="Courier New"/>
                <a:ea typeface="等线"/>
                <a:cs typeface="Courier New"/>
              </a:rPr>
              <a:t>hmmbuild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 -h  #To check if it works or not.</a:t>
            </a:r>
          </a:p>
          <a:p>
            <a:endParaRPr lang="en" altLang="zh-CN" sz="2400"/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050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4" y="110448"/>
            <a:ext cx="11153423" cy="74789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Then make the hmm database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 err="1">
                <a:latin typeface="Courier New"/>
                <a:ea typeface="等线"/>
                <a:cs typeface="Courier New"/>
              </a:rPr>
              <a:t>hmmpress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 dbCAN-fam-HMMs.txt</a:t>
            </a:r>
          </a:p>
          <a:p>
            <a:endParaRPr lang="en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cp 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../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/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hmmscan_run.slurm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 .</a:t>
            </a:r>
          </a:p>
          <a:p>
            <a:r>
              <a:rPr lang="en-US" altLang="zh-CN" sz="1600">
                <a:latin typeface="Courier New"/>
                <a:ea typeface="等线"/>
                <a:cs typeface="Courier New"/>
              </a:rPr>
              <a:t>nano 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hmmscan_run.slurm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Edit it using your own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Try smaller mem if the waiting time is too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Set error and output with the same path (in your part2 folder).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Add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you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when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it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start/stop.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Remember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where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you</a:t>
            </a:r>
            <a:r>
              <a:rPr lang="zh-CN" altLang="en-US" sz="2400">
                <a:ea typeface="等线"/>
              </a:rPr>
              <a:t> have </a:t>
            </a:r>
            <a:r>
              <a:rPr lang="en-US" altLang="zh-CN" sz="2400">
                <a:ea typeface="等线"/>
              </a:rPr>
              <a:t>your</a:t>
            </a:r>
            <a:r>
              <a:rPr lang="zh-CN" altLang="en-US" sz="2400">
                <a:ea typeface="等线"/>
              </a:rPr>
              <a:t> GH31 </a:t>
            </a:r>
            <a:r>
              <a:rPr lang="en-US" altLang="zh-CN" sz="2400">
                <a:ea typeface="等线"/>
              </a:rPr>
              <a:t>protein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sequence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files.</a:t>
            </a:r>
            <a:endParaRPr lang="en" altLang="zh-CN" sz="2400">
              <a:ea typeface="等线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2FD81F-4FC7-3048-BB87-B8EE359D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4" y="2115789"/>
            <a:ext cx="10092267" cy="18356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A192AD-7AC8-AE45-9846-8FCA31382CDF}"/>
              </a:ext>
            </a:extLst>
          </p:cNvPr>
          <p:cNvSpPr txBox="1"/>
          <p:nvPr/>
        </p:nvSpPr>
        <p:spPr>
          <a:xfrm>
            <a:off x="7668659" y="1108647"/>
            <a:ext cx="336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It takes me ~4hrs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77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101598" y="279781"/>
            <a:ext cx="11932358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Run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following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commands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make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result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readable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 </a:t>
            </a:r>
            <a:endParaRPr lang="en-US" altLang="zh-CN">
              <a:solidFill>
                <a:srgbClr val="000000"/>
              </a:solidFill>
              <a:latin typeface="Calibri"/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sh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hmmscan-parser.sh gh31_hmmscan.out.dm &gt; gh31_hmmscan.out.dm.ps </a:t>
            </a:r>
          </a:p>
          <a:p>
            <a:endParaRPr lang="en" altLang="zh-CN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extract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final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modules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by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filtering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E- Value &lt;1e-15 and coverage cut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of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 &gt;0.35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</a:t>
            </a:r>
            <a:endParaRPr lang="en" altLang="zh-CN">
              <a:solidFill>
                <a:srgbClr val="000000"/>
              </a:solidFill>
              <a:latin typeface="Aptos Mono"/>
              <a:ea typeface="等线"/>
            </a:endParaRPr>
          </a:p>
          <a:p>
            <a:endParaRPr lang="en" altLang="zh-CN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cat gh31_hmmscan.out.dm.ps  | awk '$5&lt;1e-15&amp;&amp;$10&gt;0.35' &gt;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gh31_hmmscan.out.dm.ps .stringent</a:t>
            </a:r>
          </a:p>
          <a:p>
            <a:endParaRPr lang="zh-CN" alt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1B63E-4A7B-CE47-9CF8-27B33954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8" y="2793273"/>
            <a:ext cx="1141306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011AB3-975D-D443-A63D-6C9110087F9A}"/>
              </a:ext>
            </a:extLst>
          </p:cNvPr>
          <p:cNvSpPr txBox="1"/>
          <p:nvPr/>
        </p:nvSpPr>
        <p:spPr>
          <a:xfrm>
            <a:off x="126095" y="397221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Columns in </a:t>
            </a:r>
            <a:r>
              <a:rPr lang="en-US" altLang="zh-CN" sz="16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yourfile.out.dm.ps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Family HMM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HMM length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Query ID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Query length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 E-value (how similar to the family HMM)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6. HMM start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7. HMM end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8. Query start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9. Query end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</a:p>
          <a:p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10. Coverage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zh-CN" altLang="en-US" sz="16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FDDB1-3709-5247-9A31-079593DB1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18" y="4713126"/>
            <a:ext cx="7096176" cy="11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77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23195" y="1713523"/>
            <a:ext cx="923939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We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give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python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that.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First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activate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biopython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0" i="0">
              <a:solidFill>
                <a:srgbClr val="000000"/>
              </a:solidFill>
              <a:effectLst/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biopython</a:t>
            </a:r>
            <a:endParaRPr lang="en-US" altLang="zh-CN" sz="1600" b="0" i="0">
              <a:solidFill>
                <a:srgbClr val="000000"/>
              </a:solidFill>
              <a:effectLst/>
              <a:latin typeface="Courier New"/>
              <a:ea typeface="等线"/>
              <a:cs typeface="Courier New"/>
            </a:endParaRP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/filter_modules_26sep2023.py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../part1/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batch_protein_sequences.fasta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../part2/gh31_hmmscan.out.dm.ps.stringent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filter_modules_26sep2023.py &gt;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extracted_domains.faa</a:t>
            </a:r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1D2D6-3277-EC43-A919-320B6D50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5" y="110448"/>
            <a:ext cx="5106490" cy="31467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0BED4E-1DE1-3C41-B121-EC887EF24DA0}"/>
              </a:ext>
            </a:extLst>
          </p:cNvPr>
          <p:cNvSpPr txBox="1"/>
          <p:nvPr/>
        </p:nvSpPr>
        <p:spPr>
          <a:xfrm>
            <a:off x="6837312" y="3430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Add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“#”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here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if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you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didn’t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get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 err="1">
                <a:solidFill>
                  <a:srgbClr val="000000"/>
                </a:solidFill>
                <a:latin typeface="WordVisi_MSFontService"/>
              </a:rPr>
              <a:t>fasta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format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file.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0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5" y="110448"/>
            <a:ext cx="7360356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Go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latin typeface="WordVisi_MSFontService"/>
                <a:ea typeface="等线"/>
              </a:rPr>
              <a:t>CAZy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page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get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all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Tabular column page will be shown.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Copy the Characterized IDs, EC numbers from the page and paste them in Excel and select only the IDs which only have hyperlinks (Characterized by </a:t>
            </a:r>
            <a:r>
              <a:rPr lang="en-US" altLang="zh-CN" sz="2000" err="1">
                <a:solidFill>
                  <a:srgbClr val="000000"/>
                </a:solidFill>
                <a:latin typeface="WordVisi_MSFontService"/>
                <a:ea typeface="等线"/>
              </a:rPr>
              <a:t>CAZy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) and make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WordVisi_MSFontService"/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Copy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in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it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then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use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nano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make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txt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F535F-19E8-3744-B6A8-39A23757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97" y="2838680"/>
            <a:ext cx="3123961" cy="35081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A91878-3538-804B-A79A-9A323FAC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1" y="2951363"/>
            <a:ext cx="4081095" cy="26430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CF7CE0-ECAA-074D-A629-7A1C0556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99" y="291070"/>
            <a:ext cx="3725722" cy="1645840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EFE5D48A-B38D-F54D-B990-45977CAD39CB}"/>
              </a:ext>
            </a:extLst>
          </p:cNvPr>
          <p:cNvSpPr/>
          <p:nvPr/>
        </p:nvSpPr>
        <p:spPr>
          <a:xfrm>
            <a:off x="4854222" y="4662311"/>
            <a:ext cx="2573867" cy="646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534F3F-84E4-1B4B-BB02-B5F8B10C8DFE}"/>
              </a:ext>
            </a:extLst>
          </p:cNvPr>
          <p:cNvSpPr txBox="1"/>
          <p:nvPr/>
        </p:nvSpPr>
        <p:spPr>
          <a:xfrm>
            <a:off x="248355" y="61012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*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some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WordVisi_MSFontService"/>
              </a:rPr>
              <a:t>Genbank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ID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multiple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ECs,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don’t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forget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check,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keep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all.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endParaRPr lang="en-US" altLang="zh-CN" sz="1800">
              <a:solidFill>
                <a:srgbClr val="000000"/>
              </a:solidFill>
              <a:latin typeface="WordVisi_MSFontService"/>
            </a:endParaRPr>
          </a:p>
        </p:txBody>
      </p:sp>
    </p:spTree>
    <p:extLst>
      <p:ext uri="{BB962C8B-B14F-4D97-AF65-F5344CB8AC3E}">
        <p14:creationId xmlns:p14="http://schemas.microsoft.com/office/powerpoint/2010/main" val="15263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5" y="588495"/>
            <a:ext cx="1055931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Finally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Name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“Characterized_ids_01oct2023.txt”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(name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could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changed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but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you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also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need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fix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program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later).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first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row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IDS/EC</a:t>
            </a:r>
          </a:p>
          <a:p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ED960B-3E27-D743-8EE0-36C3202A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0" y="3663423"/>
            <a:ext cx="69977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/>
              </a:rPr>
              <a:t>Part</a:t>
            </a:r>
            <a:r>
              <a:rPr lang="zh-CN" altLang="en-US">
                <a:ea typeface="等线 Light"/>
              </a:rPr>
              <a:t> </a:t>
            </a:r>
            <a:r>
              <a:rPr lang="en-US" altLang="zh-CN">
                <a:ea typeface="等线 Light"/>
              </a:rPr>
              <a:t>IV</a:t>
            </a:r>
            <a:br>
              <a:rPr lang="en-US" altLang="zh-CN"/>
            </a:br>
            <a:r>
              <a:rPr lang="en-US" altLang="zh-CN">
                <a:ea typeface="等线 Light"/>
              </a:rPr>
              <a:t>Sequence similarity networks (</a:t>
            </a:r>
            <a:r>
              <a:rPr lang="en-US" altLang="zh-CN" err="1">
                <a:ea typeface="等线 Light"/>
              </a:rPr>
              <a:t>SSNpipe</a:t>
            </a:r>
            <a:r>
              <a:rPr lang="en-US" altLang="zh-CN">
                <a:ea typeface="等线 Light"/>
              </a:rPr>
              <a:t>) 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part4 folder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01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4" y="110448"/>
            <a:ext cx="11492541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Create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part4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folder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wget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download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: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 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olidFill>
                <a:srgbClr val="000000"/>
              </a:solidFill>
              <a:latin typeface="Aptos Mono"/>
              <a:ea typeface="等线"/>
            </a:endParaRPr>
          </a:p>
          <a:p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wget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  <a:hlinkClick r:id="rId2"/>
              </a:rPr>
              <a:t>https://github.com/ahvdk/SSNpipe/releases/download/v.1.0-beta/ssnpipe_unix.tar.gz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 tar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–</a:t>
            </a:r>
            <a:r>
              <a:rPr lang="en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xvf</a:t>
            </a:r>
            <a:r>
              <a:rPr lang="en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ssnpipe_unix.tar.gz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ondemand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“Interactive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Apps”.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Set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next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slide.</a:t>
            </a:r>
            <a:endParaRPr lang="en-US" altLang="zh-CN" sz="2400">
              <a:solidFill>
                <a:srgbClr val="000000"/>
              </a:solidFill>
              <a:latin typeface="WordVisi_MSFontService"/>
              <a:ea typeface="等线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CFEC66-976F-6845-B3C4-39B78ABD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1051654" y="1355710"/>
            <a:ext cx="9122980" cy="4431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In this project, we will do </a:t>
            </a:r>
            <a:r>
              <a:rPr kumimoji="1" lang="en-US" altLang="zh-CN" sz="2800" err="1">
                <a:ea typeface="等线"/>
              </a:rPr>
              <a:t>CAZyme</a:t>
            </a:r>
            <a:r>
              <a:rPr kumimoji="1" lang="en-US" altLang="zh-CN" sz="2800">
                <a:ea typeface="等线"/>
              </a:rPr>
              <a:t> subfamily classification following a recent paper:</a:t>
            </a:r>
            <a:endParaRPr lang="en-US" altLang="zh-CN" sz="2800">
              <a:ea typeface="等线"/>
              <a:cs typeface="Calibri"/>
            </a:endParaRPr>
          </a:p>
          <a:p>
            <a:r>
              <a:rPr lang="en-US" sz="1200" b="1">
                <a:latin typeface="Times New Roman"/>
                <a:ea typeface="等线"/>
                <a:cs typeface="Times New Roman"/>
              </a:rPr>
              <a:t>         DOI:</a:t>
            </a:r>
            <a:r>
              <a:rPr lang="en-US" sz="1200" b="1">
                <a:solidFill>
                  <a:srgbClr val="2F5496"/>
                </a:solidFill>
                <a:latin typeface="Times New Roman"/>
                <a:ea typeface="等线"/>
                <a:cs typeface="Times New Roman"/>
              </a:rPr>
              <a:t> </a:t>
            </a:r>
            <a:r>
              <a:rPr lang="en-US" sz="1200">
                <a:solidFill>
                  <a:srgbClr val="0272B1"/>
                </a:solidFill>
                <a:latin typeface="Times New Roman"/>
                <a:ea typeface="等线"/>
                <a:cs typeface="Times New Roman"/>
                <a:hlinkClick r:id="rId2"/>
              </a:rPr>
              <a:t>https://doi.org/10.1016/j.jbc.2023.103038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We will use GH31 as an example to show all analyses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Students will form two groups to work together on GH5 (group 1) or GH16 (group 2)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9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FEABD4-6881-0949-B902-6E5CC372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4" y="181525"/>
            <a:ext cx="4149464" cy="6218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06769-FB5F-8E44-A61A-D55F344A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03" y="0"/>
            <a:ext cx="6477376" cy="3169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C8D13-022F-FE4E-9956-469681CDA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B729C9-D924-4547-B300-A99E261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188"/>
            <a:ext cx="5905815" cy="3693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94609-1C16-B54C-A275-78110391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16" y="2897965"/>
            <a:ext cx="2342799" cy="37856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82355" y="474058"/>
            <a:ext cx="5847645" cy="78483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manager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change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path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into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part4 (Don’t use copy paste here).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Move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Aptos Mono"/>
                <a:ea typeface="等线"/>
              </a:rPr>
              <a:t>ssnpipe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Aptos Mono"/>
                <a:ea typeface="等线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(GUI tool).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FASTA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will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FF0000"/>
                </a:solidFill>
                <a:latin typeface="Aptos Mono"/>
                <a:ea typeface="等线"/>
              </a:rPr>
              <a:t>extracted_domains.faa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choose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part4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results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 on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Generate SSNs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the program will run for a few hours depending on the database size and computational power.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takes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~2hrs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(1h47min).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NOTICE:</a:t>
            </a:r>
            <a:br>
              <a:rPr lang="en-US" altLang="zh-CN">
                <a:latin typeface="Aptos Mono"/>
              </a:rPr>
            </a:b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 only one step(Max=Min) for the project. Select based on your family. GH31 uses optimized subfamily clusters at E-value of 1E-115.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WordVisi_MSFontService"/>
            </a:endParaRPr>
          </a:p>
          <a:p>
            <a:endParaRPr lang="en" altLang="zh-CN"/>
          </a:p>
          <a:p>
            <a:endParaRPr lang="en" altLang="zh-CN"/>
          </a:p>
          <a:p>
            <a:endParaRPr lang="en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7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-35598" y="1023410"/>
            <a:ext cx="7042461" cy="56630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Depending on the network files size you may need to create a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metanodes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(3rd tab in the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interface)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Generate </a:t>
            </a:r>
            <a:r>
              <a:rPr lang="en-US" altLang="zh-CN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Group Analysis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files from the 4th tab.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Results can be processed with the following python program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(given) and EC-Numbers can be mapped. </a:t>
            </a:r>
          </a:p>
          <a:p>
            <a:endParaRPr lang="en-US" altLang="zh-CN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cp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../Class_project/analysis_mapped_1oct2023.py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 </a:t>
            </a:r>
            <a:r>
              <a:rPr lang="en-US" altLang="zh-CN" sz="1200" err="1">
                <a:solidFill>
                  <a:srgbClr val="FF0000"/>
                </a:solidFill>
                <a:latin typeface="Courier New"/>
                <a:ea typeface="Calibri"/>
                <a:cs typeface="Calibri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</a:p>
          <a:p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SSNPipe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will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create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result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folder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time)</a:t>
            </a:r>
            <a:endParaRPr lang="en-US"/>
          </a:p>
          <a:p>
            <a:endParaRPr lang="en-US" altLang="zh-CN" sz="1400">
              <a:solidFill>
                <a:srgbClr val="000000"/>
              </a:solidFill>
              <a:latin typeface="Courier New"/>
              <a:ea typeface="Calibri"/>
              <a:cs typeface="Calibri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cp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../part3/Characterized_ids_01oct2023.txt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 </a:t>
            </a:r>
            <a:endParaRPr lang="en-US" altLang="zh-CN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python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 </a:t>
            </a:r>
            <a:r>
              <a:rPr lang="en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analysis_mapped_1oct2023.py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 </a:t>
            </a:r>
          </a:p>
          <a:p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or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you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need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revise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program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if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you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characterized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name).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zh-CN" altLang="en-US">
              <a:latin typeface="Calibri"/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1E967C-1C76-2B40-8D2A-222AEB54D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0"/>
          <a:stretch/>
        </p:blipFill>
        <p:spPr bwMode="auto">
          <a:xfrm>
            <a:off x="7274109" y="110448"/>
            <a:ext cx="4669536" cy="196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3E8C68-88B1-1F48-8A86-9E43BE3E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88" y="2516858"/>
            <a:ext cx="5030557" cy="30000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7FFA1A-76B2-EC43-BF5A-80817561F13F}"/>
              </a:ext>
            </a:extLst>
          </p:cNvPr>
          <p:cNvSpPr txBox="1"/>
          <p:nvPr/>
        </p:nvSpPr>
        <p:spPr>
          <a:xfrm>
            <a:off x="7319456" y="5586618"/>
            <a:ext cx="40678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You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could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revise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those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names</a:t>
            </a:r>
            <a:r>
              <a:rPr lang="en-US" altLang="zh-CN">
                <a:solidFill>
                  <a:srgbClr val="000000"/>
                </a:solidFill>
                <a:latin typeface="WordVisi_MSFontService"/>
                <a:ea typeface="等线"/>
              </a:rPr>
              <a:t> (from </a:t>
            </a:r>
            <a:r>
              <a:rPr lang="en-US" altLang="zh-CN" err="1">
                <a:solidFill>
                  <a:srgbClr val="000000"/>
                </a:solidFill>
                <a:latin typeface="WordVisi_MSFontService"/>
                <a:ea typeface="等线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WordVisi_MSFontService"/>
                <a:ea typeface="等线"/>
              </a:rPr>
              <a:t>).</a:t>
            </a:r>
            <a:endParaRPr lang="zh-CN" altLang="en-US">
              <a:ea typeface="等线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8B1F8B-5014-CE75-53B2-5E1E4CE1143B}"/>
              </a:ext>
            </a:extLst>
          </p:cNvPr>
          <p:cNvCxnSpPr/>
          <p:nvPr/>
        </p:nvCxnSpPr>
        <p:spPr>
          <a:xfrm flipV="1">
            <a:off x="9448800" y="2904946"/>
            <a:ext cx="1438" cy="27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B729C9-D924-4547-B300-A99E261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72" y="60960"/>
            <a:ext cx="4467159" cy="2793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22208" y="111281"/>
            <a:ext cx="5847645" cy="72327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We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continue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using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desktop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but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ptos Mono"/>
                <a:ea typeface="等线"/>
              </a:rPr>
              <a:t>terminal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on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left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of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“File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manager”</a:t>
            </a:r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Type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cytoscape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/3.10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cytoscape.sh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Click the red circle to import network we made in part4.</a:t>
            </a: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Network will be loaded.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Use a </a:t>
            </a:r>
            <a:r>
              <a:rPr lang="en-US" altLang="zh-CN" sz="2400" err="1">
                <a:solidFill>
                  <a:srgbClr val="FF0000"/>
                </a:solidFill>
                <a:latin typeface="WordVisi_MSFontService"/>
                <a:ea typeface="等线"/>
              </a:rPr>
              <a:t>yFiles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 Organic layout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from the 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layout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panel. (Install if not available) </a:t>
            </a: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3B345D-003E-4F4E-8E0B-4CAC7109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5" y="2854516"/>
            <a:ext cx="5917124" cy="363931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B51D88A9-79B9-2042-BBB0-320CA8B2AFB3}"/>
              </a:ext>
            </a:extLst>
          </p:cNvPr>
          <p:cNvSpPr/>
          <p:nvPr/>
        </p:nvSpPr>
        <p:spPr>
          <a:xfrm>
            <a:off x="7510272" y="3340608"/>
            <a:ext cx="207264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5BFAA8-2EAA-1643-BCEB-D9B78DFBF670}"/>
              </a:ext>
            </a:extLst>
          </p:cNvPr>
          <p:cNvSpPr/>
          <p:nvPr/>
        </p:nvSpPr>
        <p:spPr>
          <a:xfrm>
            <a:off x="7510272" y="3226850"/>
            <a:ext cx="207264" cy="1137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D3555-AEDC-E2E2-570D-B335209C30B1}"/>
              </a:ext>
            </a:extLst>
          </p:cNvPr>
          <p:cNvCxnSpPr/>
          <p:nvPr/>
        </p:nvCxnSpPr>
        <p:spPr>
          <a:xfrm>
            <a:off x="5462678" y="3428282"/>
            <a:ext cx="2050212" cy="5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C7F81B-8D91-A21D-83B7-4D025C34FFB9}"/>
              </a:ext>
            </a:extLst>
          </p:cNvPr>
          <p:cNvCxnSpPr>
            <a:cxnSpLocks/>
          </p:cNvCxnSpPr>
          <p:nvPr/>
        </p:nvCxnSpPr>
        <p:spPr>
          <a:xfrm flipV="1">
            <a:off x="3992593" y="3242813"/>
            <a:ext cx="3541863" cy="186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0" y="549445"/>
            <a:ext cx="5847645" cy="67403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You may notice a change in a layout after the Algorithm is selected.  </a:t>
            </a: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Check different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nodes (proteins)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and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subfamilies (clusters)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how they are aligned, etc.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Group them based on the connected nodes and color them for easy visualization.  </a:t>
            </a:r>
          </a:p>
          <a:p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 For example, I have used the network results obtained from the blast results with the cutoff of E-value 1e-140 and their sequence similarity networks (SSN) “NETWORK_cs_ev_140_.txt”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Modified colors based on the connected nodes and subfamilies. (This can be done by selecting the connected nodes in each cluster). </a:t>
            </a:r>
          </a:p>
          <a:p>
            <a:endParaRPr lang="en" altLang="zh-CN"/>
          </a:p>
          <a:p>
            <a:endParaRPr lang="en" altLang="zh-CN"/>
          </a:p>
          <a:p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D2E86D-DABA-614F-9E7F-09685BEB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70" y="64008"/>
            <a:ext cx="5961888" cy="58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CDC6FE-9829-8B42-B20C-32827C6ED343}"/>
              </a:ext>
            </a:extLst>
          </p:cNvPr>
          <p:cNvSpPr txBox="1"/>
          <p:nvPr/>
        </p:nvSpPr>
        <p:spPr>
          <a:xfrm>
            <a:off x="6003899" y="6021140"/>
            <a:ext cx="613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latin typeface="Aptos Mono"/>
              </a:rPr>
              <a:t>Google it to know how to make it pretty.</a:t>
            </a:r>
            <a:endParaRPr lang="en" altLang="zh-CN" sz="1800"/>
          </a:p>
        </p:txBody>
      </p:sp>
    </p:spTree>
    <p:extLst>
      <p:ext uri="{BB962C8B-B14F-4D97-AF65-F5344CB8AC3E}">
        <p14:creationId xmlns:p14="http://schemas.microsoft.com/office/powerpoint/2010/main" val="19902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9821-611F-7EAB-B0C7-EB9FD426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alibri"/>
                <a:ea typeface="+mj-lt"/>
                <a:cs typeface="+mj-lt"/>
              </a:rPr>
              <a:t>Export the network to an Image or PDF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3AAE3C-CE7E-D821-8992-2A75CF53C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ADAE5-054C-383D-6612-C6716F948F22}"/>
              </a:ext>
            </a:extLst>
          </p:cNvPr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Export the network to an Image or PDF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8FED46-F12B-7E5D-001D-60A66653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36C96-F243-CB4A-E6A2-98EF975F55BA}"/>
              </a:ext>
            </a:extLst>
          </p:cNvPr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Searching the Characterized IDs in a network</a:t>
            </a:r>
            <a:endParaRPr lang="en-US" sz="2000" b="1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FCCD-9952-832F-32B8-A0F96538F0EF}"/>
              </a:ext>
            </a:extLst>
          </p:cNvPr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the top right search box in the </a:t>
            </a:r>
            <a:r>
              <a:rPr lang="en-US" dirty="0" err="1"/>
              <a:t>Cytoscape</a:t>
            </a:r>
            <a:r>
              <a:rPr lang="en-US" dirty="0"/>
              <a:t> to find out the characterized to mark them differently.</a:t>
            </a:r>
            <a:endParaRPr lang="en-US" dirty="0">
              <a:ea typeface="Calibri"/>
              <a:cs typeface="Calibri"/>
            </a:endParaRPr>
          </a:p>
          <a:p>
            <a:r>
              <a:rPr lang="en-US" i="1" dirty="0">
                <a:ea typeface="Calibri"/>
                <a:cs typeface="Calibri"/>
              </a:rPr>
              <a:t>Search format: </a:t>
            </a:r>
            <a:r>
              <a:rPr lang="en-US" i="1" err="1">
                <a:ea typeface="Calibri"/>
                <a:cs typeface="Calibri"/>
              </a:rPr>
              <a:t>name:YL</a:t>
            </a:r>
            <a:r>
              <a:rPr lang="en-US" i="1" dirty="0">
                <a:ea typeface="Calibri"/>
                <a:cs typeface="Calibri"/>
              </a:rPr>
              <a:t>*</a:t>
            </a:r>
            <a:endParaRPr lang="en-US" i="1">
              <a:ea typeface="Calibri"/>
              <a:cs typeface="Calibri"/>
            </a:endParaRPr>
          </a:p>
          <a:p>
            <a:r>
              <a:rPr lang="en-US" i="1" dirty="0"/>
              <a:t>Example search: </a:t>
            </a:r>
            <a:r>
              <a:rPr lang="en-US" i="1" dirty="0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A4840A6-10BF-AB26-78A8-870D5488B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C331EE-6E55-F8E4-0ACF-7394B0084558}"/>
              </a:ext>
            </a:extLst>
          </p:cNvPr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Here, we have selected the query "BBM21771"</a:t>
            </a:r>
            <a:br>
              <a:rPr lang="en-US" dirty="0">
                <a:ea typeface="Calibri"/>
                <a:cs typeface="Calibri"/>
              </a:rPr>
            </a:b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This query has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1 node and 25 edges</a:t>
            </a:r>
            <a:r>
              <a:rPr lang="en-US" dirty="0">
                <a:ea typeface="Calibri"/>
                <a:cs typeface="Calibri"/>
              </a:rPr>
              <a:t>. All are highlighted here, which can be colored </a:t>
            </a:r>
            <a:r>
              <a:rPr lang="en-US" err="1">
                <a:ea typeface="Calibri"/>
                <a:cs typeface="Calibri"/>
              </a:rPr>
              <a:t>seperatly</a:t>
            </a:r>
            <a:r>
              <a:rPr lang="en-US" dirty="0">
                <a:ea typeface="Calibri"/>
                <a:cs typeface="Calibri"/>
              </a:rPr>
              <a:t> using the Style on the left panel. </a:t>
            </a:r>
          </a:p>
        </p:txBody>
      </p:sp>
    </p:spTree>
    <p:extLst>
      <p:ext uri="{BB962C8B-B14F-4D97-AF65-F5344CB8AC3E}">
        <p14:creationId xmlns:p14="http://schemas.microsoft.com/office/powerpoint/2010/main" val="374566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</a:p>
        </p:txBody>
      </p:sp>
    </p:spTree>
    <p:extLst>
      <p:ext uri="{BB962C8B-B14F-4D97-AF65-F5344CB8AC3E}">
        <p14:creationId xmlns:p14="http://schemas.microsoft.com/office/powerpoint/2010/main" val="32863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25802" y="546340"/>
            <a:ext cx="5569779" cy="55707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Evaluate how well the SSN clusters (subfamilies) match phylogenetic classification </a:t>
            </a: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>
                <a:ea typeface="等线"/>
              </a:rPr>
              <a:t>Use a python program to select random 30 sequences from each </a:t>
            </a:r>
            <a:r>
              <a:rPr lang="en" altLang="zh-CN" sz="2000" err="1">
                <a:ea typeface="等线"/>
              </a:rPr>
              <a:t>subfam</a:t>
            </a:r>
            <a:r>
              <a:rPr lang="en" altLang="zh-CN" sz="2000">
                <a:ea typeface="等线"/>
              </a:rPr>
              <a:t> and use them for phylogeny </a:t>
            </a:r>
            <a:r>
              <a:rPr lang="en" altLang="zh-CN" sz="2000" err="1">
                <a:ea typeface="等线"/>
              </a:rPr>
              <a:t>buliding</a:t>
            </a:r>
            <a:r>
              <a:rPr lang="en" altLang="zh-CN" sz="2000">
                <a:ea typeface="等线"/>
              </a:rPr>
              <a:t> using </a:t>
            </a:r>
            <a:r>
              <a:rPr lang="en" altLang="zh-CN" sz="2000" err="1">
                <a:ea typeface="等线"/>
              </a:rPr>
              <a:t>FastTree</a:t>
            </a:r>
            <a:r>
              <a:rPr lang="en" altLang="zh-CN" sz="2000">
                <a:ea typeface="等线"/>
              </a:rPr>
              <a:t>. </a:t>
            </a:r>
            <a:endParaRPr lang="zh-CN" altLang="en-US" sz="2000">
              <a:ea typeface="等线"/>
              <a:cs typeface="Calibri" panose="020F0502020204030204"/>
            </a:endParaRPr>
          </a:p>
          <a:p>
            <a:endParaRPr lang="en-US" altLang="zh-CN" sz="1200">
              <a:ea typeface="等线"/>
              <a:cs typeface="Calibri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 ../Class_project/phylo_process_random_1oct2023.py .</a:t>
            </a:r>
          </a:p>
          <a:p>
            <a:endParaRPr lang="en-US" altLang="zh-CN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phylo_process_random_1oct2023.py &gt; </a:t>
            </a:r>
            <a:r>
              <a:rPr lang="en-US" altLang="zh-CN" sz="1200">
                <a:solidFill>
                  <a:srgbClr val="FF0000"/>
                </a:solidFill>
                <a:latin typeface="Courier New"/>
                <a:ea typeface="等线"/>
                <a:cs typeface="Courier New"/>
              </a:rPr>
              <a:t>phylo_input_fasttree_140.fasta</a:t>
            </a:r>
          </a:p>
          <a:p>
            <a:endParaRPr lang="en-US" altLang="zh-CN" sz="1600">
              <a:latin typeface="Courier New"/>
              <a:ea typeface="等线"/>
              <a:cs typeface="Courier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It takes around 10 mins.</a:t>
            </a:r>
            <a:endParaRPr lang="en-US" altLang="zh-CN" sz="2000">
              <a:ea typeface="等线"/>
              <a:cs typeface="Calibri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Check what are needed for the python program and cp folders/files into the current folder (you need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extracted domain </a:t>
            </a:r>
            <a:r>
              <a:rPr lang="en-US" altLang="zh-CN" sz="2000" err="1">
                <a:solidFill>
                  <a:srgbClr val="FF0000"/>
                </a:solidFill>
                <a:ea typeface="等线"/>
              </a:rPr>
              <a:t>faa</a:t>
            </a:r>
            <a:r>
              <a:rPr lang="en-US" altLang="zh-CN" sz="2000">
                <a:ea typeface="等线"/>
              </a:rPr>
              <a:t> from part3, analysis/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GROUPS_140_Info.txt</a:t>
            </a:r>
            <a:r>
              <a:rPr lang="en-US" altLang="zh-CN" sz="2000">
                <a:ea typeface="等线"/>
              </a:rPr>
              <a:t> from part4,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Characterized_ids_01oct2023.txt</a:t>
            </a:r>
            <a:r>
              <a:rPr lang="en-US" altLang="zh-CN" sz="2000">
                <a:ea typeface="等线"/>
              </a:rPr>
              <a:t> from part3).</a:t>
            </a:r>
            <a:endParaRPr lang="en-US" altLang="zh-CN" sz="2000">
              <a:ea typeface="等线"/>
              <a:cs typeface="Calibri"/>
            </a:endParaRPr>
          </a:p>
          <a:p>
            <a:endParaRPr lang="en-US" altLang="zh-CN" sz="2000">
              <a:ea typeface="等线"/>
              <a:cs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365148-E2D4-D749-B2EF-76B37799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30" y="464793"/>
            <a:ext cx="6065630" cy="31117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CDB70E-D2A6-694D-9314-83054E87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42" y="3747764"/>
            <a:ext cx="5042543" cy="24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46281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000000"/>
                </a:solidFill>
                <a:latin typeface="Aptos Mono"/>
                <a:ea typeface="等线"/>
              </a:rPr>
              <a:t>HCC module load MAFFT 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srun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  --nodes=1 --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ntasks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-per-node=10 --mem-per-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cpu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=1024 --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pty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$SHELL</a:t>
            </a:r>
          </a:p>
          <a:p>
            <a:r>
              <a:rPr lang="en-US" altLang="zh-CN" sz="1200">
                <a:solidFill>
                  <a:srgbClr val="000000"/>
                </a:solidFill>
                <a:latin typeface="Calibri"/>
                <a:ea typeface="等线"/>
                <a:cs typeface="Courier New"/>
              </a:rPr>
              <a:t>(use interactive node, srun to avoid the job being killed)</a:t>
            </a:r>
          </a:p>
          <a:p>
            <a:endParaRPr lang="en-US" altLang="zh-CN" sz="1200">
              <a:latin typeface="Courier New"/>
              <a:ea typeface="等线"/>
              <a:cs typeface="Courier New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 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mafft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/7.520 </a:t>
            </a:r>
          </a:p>
          <a:p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mafft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localpair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maxiterate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1000 --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genafpair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--thread 10 phylo_input_fasttree_140.fasta &gt; phylo_mafft_align_1e-140.fasta </a:t>
            </a:r>
          </a:p>
          <a:p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  <a:ea typeface="等线"/>
              </a:rPr>
              <a:t>Or use </a:t>
            </a:r>
            <a:r>
              <a:rPr lang="en-US" altLang="zh-CN" sz="2400" err="1">
                <a:solidFill>
                  <a:srgbClr val="FF0000"/>
                </a:solidFill>
                <a:ea typeface="等线"/>
              </a:rPr>
              <a:t>slurm</a:t>
            </a:r>
            <a:r>
              <a:rPr lang="en-US" altLang="zh-CN" sz="2400">
                <a:solidFill>
                  <a:srgbClr val="FF0000"/>
                </a:solidFill>
                <a:ea typeface="等线"/>
              </a:rPr>
              <a:t> in the next slides.</a:t>
            </a:r>
            <a:endParaRPr lang="zh-CN" altLang="en-US" sz="2400">
              <a:solidFill>
                <a:srgbClr val="FF0000"/>
              </a:solidFill>
              <a:ea typeface="等线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636533-F1C6-C841-A603-000D3FFE2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17" y="2012808"/>
            <a:ext cx="7553851" cy="41628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04C185-BBA3-3E49-B680-C17CC32BC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17" y="281011"/>
            <a:ext cx="7124131" cy="933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071522-64B0-D646-A6AD-E2F4BADE19E4}"/>
              </a:ext>
            </a:extLst>
          </p:cNvPr>
          <p:cNvSpPr txBox="1"/>
          <p:nvPr/>
        </p:nvSpPr>
        <p:spPr>
          <a:xfrm>
            <a:off x="6615752" y="6392323"/>
            <a:ext cx="616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It takes me ~ 1hr to finish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462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/>
          </a:p>
          <a:p>
            <a:endParaRPr lang="en-US" altLang="zh-CN" sz="28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DD2759-032A-E340-AFB1-08184B76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258131"/>
            <a:ext cx="9880979" cy="30357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F4C6CA-7487-9F4E-99B2-898A3AC283C2}"/>
              </a:ext>
            </a:extLst>
          </p:cNvPr>
          <p:cNvSpPr txBox="1"/>
          <p:nvPr/>
        </p:nvSpPr>
        <p:spPr>
          <a:xfrm>
            <a:off x="975815" y="3456728"/>
            <a:ext cx="8686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/>
              <a:t>#!/bin/bash</a:t>
            </a:r>
          </a:p>
          <a:p>
            <a:endParaRPr lang="zh-CN" altLang="en-US" sz="1200"/>
          </a:p>
          <a:p>
            <a:r>
              <a:rPr lang="zh-CN" altLang="en-US" sz="1200"/>
              <a:t>#SBATCH --job-name=mafft_job</a:t>
            </a:r>
          </a:p>
          <a:p>
            <a:r>
              <a:rPr lang="zh-CN" altLang="en-US" sz="1200"/>
              <a:t>#SBATCH --output=mafft_output_%j.txt</a:t>
            </a:r>
          </a:p>
          <a:p>
            <a:r>
              <a:rPr lang="zh-CN" altLang="en-US" sz="1200"/>
              <a:t>#SBATCH --error=mafft_error_%j.txt</a:t>
            </a:r>
          </a:p>
          <a:p>
            <a:r>
              <a:rPr lang="zh-CN" altLang="en-US" sz="1200"/>
              <a:t>#SBATCH --nodes=1</a:t>
            </a:r>
          </a:p>
          <a:p>
            <a:r>
              <a:rPr lang="zh-CN" altLang="en-US" sz="1200"/>
              <a:t>#SBATCH --ntasks-per-node=10</a:t>
            </a:r>
          </a:p>
          <a:p>
            <a:r>
              <a:rPr lang="zh-CN" altLang="en-US" sz="1200"/>
              <a:t>#SBATCH --mem=50G</a:t>
            </a:r>
          </a:p>
          <a:p>
            <a:r>
              <a:rPr lang="zh-CN" altLang="en-US" sz="1200"/>
              <a:t>#SBATCH --time=48:00:00</a:t>
            </a:r>
          </a:p>
          <a:p>
            <a:r>
              <a:rPr lang="zh-CN" altLang="en-US" sz="1200"/>
              <a:t>#SBATCH --partition=guest,batch</a:t>
            </a:r>
          </a:p>
          <a:p>
            <a:r>
              <a:rPr lang="zh-CN" altLang="en-US" sz="1200"/>
              <a:t>#SBATCH --mail-user=xzhang55@huskers.unl.edu</a:t>
            </a:r>
          </a:p>
          <a:p>
            <a:r>
              <a:rPr lang="zh-CN" altLang="en-US" sz="1200"/>
              <a:t>#SBATCH --mail-type=ALL</a:t>
            </a:r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module load mafft</a:t>
            </a:r>
          </a:p>
          <a:p>
            <a:endParaRPr lang="zh-CN" altLang="en-US" sz="1200"/>
          </a:p>
          <a:p>
            <a:r>
              <a:rPr lang="zh-CN" altLang="en-US" sz="1200"/>
              <a:t>mafft --localpair --maxiterate 1000 --genafpair --thread 10 phylo_input_fasttree_140.fasta &gt; phylo_mafft_align_1e-140.fasta</a:t>
            </a:r>
          </a:p>
        </p:txBody>
      </p:sp>
    </p:spTree>
    <p:extLst>
      <p:ext uri="{BB962C8B-B14F-4D97-AF65-F5344CB8AC3E}">
        <p14:creationId xmlns:p14="http://schemas.microsoft.com/office/powerpoint/2010/main" val="250398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58548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HCC module load FASTTREE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 </a:t>
            </a:r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fasttree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/2.1 </a:t>
            </a:r>
          </a:p>
          <a:p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fasttree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-wag -boot 100 -out tree_e-140.nwk phylo_mafft_align_1e-140.fasta</a:t>
            </a:r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CBE37F-699F-FF44-A224-7903A901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3558"/>
            <a:ext cx="5527499" cy="3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585489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“tree_e-140.nwk” can be visualized using the </a:t>
            </a:r>
            <a:r>
              <a:rPr lang="en-US" altLang="zh-CN" sz="2400" err="1">
                <a:ea typeface="等线"/>
              </a:rPr>
              <a:t>iTOL</a:t>
            </a:r>
            <a:r>
              <a:rPr lang="en-US" altLang="zh-CN" sz="2400">
                <a:ea typeface="等线"/>
              </a:rPr>
              <a:t> available online.  </a:t>
            </a:r>
            <a:r>
              <a:rPr lang="en-US" altLang="zh-CN" sz="2400">
                <a:ea typeface="等线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https://itol.embl.de/</a:t>
            </a:r>
            <a:endParaRPr lang="en-US" altLang="zh-CN" sz="2400">
              <a:ea typeface="等线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Download the </a:t>
            </a:r>
            <a:r>
              <a:rPr lang="en-US" altLang="zh-CN" sz="2400" err="1">
                <a:ea typeface="等线"/>
              </a:rPr>
              <a:t>nwk</a:t>
            </a:r>
            <a:r>
              <a:rPr lang="en-US" altLang="zh-CN" sz="2400">
                <a:ea typeface="等线"/>
              </a:rPr>
              <a:t> file to your laptop</a:t>
            </a: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Example for the SSN 1E-140 build tree </a:t>
            </a:r>
            <a:endParaRPr lang="en-US" altLang="zh-CN" sz="2400">
              <a:ea typeface="等线"/>
              <a:cs typeface="Calibri"/>
            </a:endParaRPr>
          </a:p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94103-6D09-D448-9403-8D8D743D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1" y="232705"/>
            <a:ext cx="6456908" cy="10852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BA0E9C-6A7B-E54C-9F78-B95C4BFB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91" y="1317990"/>
            <a:ext cx="5470608" cy="3699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449698-1617-1B48-88BF-8D0847CB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83" y="3586909"/>
            <a:ext cx="4994569" cy="32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7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353635" cy="71096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“tree_e-140.nwk” can be visualized using the </a:t>
            </a:r>
            <a:r>
              <a:rPr lang="en-US" altLang="zh-CN" sz="2400" err="1">
                <a:ea typeface="等线"/>
              </a:rPr>
              <a:t>iTOL</a:t>
            </a:r>
            <a:r>
              <a:rPr lang="en-US" altLang="zh-CN" sz="2400">
                <a:ea typeface="等线"/>
              </a:rPr>
              <a:t> available online.  </a:t>
            </a:r>
            <a:r>
              <a:rPr lang="en-US" altLang="zh-CN" sz="2400">
                <a:ea typeface="等线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https://itol.embl.de/</a:t>
            </a:r>
            <a:endParaRPr lang="en-US" altLang="zh-CN" sz="2400">
              <a:ea typeface="等线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Explore the options over the webserver and save the image for the best SSN </a:t>
            </a:r>
            <a:r>
              <a:rPr lang="en-US" altLang="zh-CN" sz="2400" err="1">
                <a:ea typeface="等线"/>
              </a:rPr>
              <a:t>Evalue</a:t>
            </a:r>
            <a:r>
              <a:rPr lang="en-US" altLang="zh-CN" sz="2400">
                <a:ea typeface="等线"/>
              </a:rPr>
              <a:t>.</a:t>
            </a:r>
            <a:endParaRPr lang="en-US" altLang="zh-CN" sz="2400">
              <a:ea typeface="等线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Create color definition files to highlight those with ECs and match SSN subfamilies (one can compare SSN </a:t>
            </a:r>
            <a:r>
              <a:rPr lang="en-US" altLang="zh-CN" sz="2400" err="1">
                <a:ea typeface="等线"/>
                <a:cs typeface="Calibri" panose="020F0502020204030204"/>
              </a:rPr>
              <a:t>subfams</a:t>
            </a:r>
            <a:r>
              <a:rPr lang="en-US" altLang="zh-CN" sz="2400">
                <a:ea typeface="等线"/>
                <a:cs typeface="Calibri"/>
              </a:rPr>
              <a:t> and phylogeny clades)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Example for the SSN 1E-140 build tree.</a:t>
            </a:r>
            <a:endParaRPr lang="en-US" altLang="zh-CN" sz="2400">
              <a:ea typeface="等线"/>
              <a:cs typeface="Calibri"/>
            </a:endParaRPr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18AE18-3CFC-6B4A-8E25-44A40F29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59" y="1498658"/>
            <a:ext cx="7064201" cy="38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2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3B3F802-563F-BA41-B7AC-2AC3BDB5B415}"/>
              </a:ext>
            </a:extLst>
          </p:cNvPr>
          <p:cNvSpPr txBox="1"/>
          <p:nvPr/>
        </p:nvSpPr>
        <p:spPr>
          <a:xfrm>
            <a:off x="437321" y="559259"/>
            <a:ext cx="11317357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Interpretation and analysis of the subfamilies based on the Phylogeny and subfamilies from the selected E-value. </a:t>
            </a:r>
          </a:p>
          <a:p>
            <a:endParaRPr lang="en-US" altLang="zh-CN">
              <a:solidFill>
                <a:srgbClr val="000000"/>
              </a:solidFill>
              <a:latin typeface="Aptos Mono"/>
              <a:ea typeface="等线"/>
            </a:endParaRPr>
          </a:p>
          <a:p>
            <a:pPr algn="l" rtl="0" fontAlgn="base"/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Interpretation steps and protocol: </a:t>
            </a:r>
          </a:p>
          <a:p>
            <a:pPr algn="l" rtl="0" fontAlgn="base"/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Explain each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subfamily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in terms of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EC number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taxonomical diversity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enzyme activity and structures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 </a:t>
            </a:r>
          </a:p>
          <a:p>
            <a:pPr algn="just" rtl="0" fontAlgn="base">
              <a:buFont typeface="+mj-lt"/>
              <a:buAutoNum type="arabicPeriod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Select any one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characterized ID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 their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EC numbers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from each subfamily from the results (Output of “analysis_mapped_1oct2023.py”).</a:t>
            </a:r>
          </a:p>
          <a:p>
            <a:pPr algn="just" rtl="0" fontAlgn="base">
              <a:buFont typeface="+mj-lt"/>
              <a:buAutoNum type="arabicPeriod" startAt="2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If PDB ID (Protein Data Bank,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  <a:hlinkClick r:id="rId2"/>
              </a:rPr>
              <a:t>https://www.rcsb.org/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) is available, take the structure, or else model them using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“Swiss-model” or AlphaFold2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  </a:t>
            </a:r>
          </a:p>
          <a:p>
            <a:pPr algn="just" rtl="0" fontAlgn="base">
              <a:buFont typeface="+mj-lt"/>
              <a:buAutoNum type="arabicPeriod" startAt="3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Identify the common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catalytic domain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between each subfamily. </a:t>
            </a:r>
          </a:p>
          <a:p>
            <a:pPr algn="just" rtl="0" fontAlgn="base">
              <a:buFont typeface="+mj-lt"/>
              <a:buAutoNum type="arabicPeriod" startAt="4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 </a:t>
            </a:r>
            <a:r>
              <a:rPr lang="en-US" altLang="zh-CN" err="1">
                <a:solidFill>
                  <a:srgbClr val="FF0000"/>
                </a:solidFill>
                <a:latin typeface="Aptos Mono"/>
                <a:ea typeface="等线"/>
              </a:rPr>
              <a:t>PyMol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to load and visualize the structures. (Available in HCC interactive apps). </a:t>
            </a:r>
          </a:p>
        </p:txBody>
      </p:sp>
    </p:spTree>
    <p:extLst>
      <p:ext uri="{BB962C8B-B14F-4D97-AF65-F5344CB8AC3E}">
        <p14:creationId xmlns:p14="http://schemas.microsoft.com/office/powerpoint/2010/main" val="296279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819509"/>
            <a:ext cx="674535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</a:rPr>
              <a:t>How to 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</a:rPr>
              <a:t>Alaphfold</a:t>
            </a:r>
            <a:r>
              <a:rPr lang="en-US" altLang="zh-CN" sz="2400">
                <a:solidFill>
                  <a:srgbClr val="000000"/>
                </a:solidFill>
                <a:latin typeface="Aptos Mono"/>
              </a:rPr>
              <a:t> to search protein structure:</a:t>
            </a: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r>
              <a:rPr lang="en-US" altLang="zh-CN" sz="2400">
                <a:solidFill>
                  <a:srgbClr val="000000"/>
                </a:solidFill>
                <a:latin typeface="Aptos Mono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r>
              <a:rPr lang="en-US" altLang="zh-CN" sz="2400">
                <a:solidFill>
                  <a:srgbClr val="000000"/>
                </a:solidFill>
                <a:latin typeface="Aptos Mono"/>
                <a:hlinkClick r:id="rId2"/>
              </a:rPr>
              <a:t>https://alphafold.ebi.ac.uk/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Aptos Mono"/>
              </a:rPr>
              <a:t>   Directly search it.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</a:t>
            </a:r>
            <a:br>
              <a:rPr lang="en-US" altLang="zh-CN" sz="2400"/>
            </a:br>
            <a:r>
              <a:rPr lang="en-US" altLang="zh-CN" sz="2400">
                <a:hlinkClick r:id="rId3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00CC0-C47D-E54E-80E9-2EDFF3C1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AC5E8F-480C-9F4A-8CC2-79CE74D32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67453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</a:rPr>
              <a:t>How to 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</a:rPr>
              <a:t>Alaphfold</a:t>
            </a:r>
            <a:r>
              <a:rPr lang="en-US" altLang="zh-CN" sz="2400">
                <a:solidFill>
                  <a:srgbClr val="000000"/>
                </a:solidFill>
                <a:latin typeface="Aptos Mono"/>
              </a:rPr>
              <a:t> to search protein structure: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2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E27BF-85B2-F243-BEB5-28F8E94F7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4647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website. 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2"/>
              </a:rPr>
              <a:t>http://www.cazy.org/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database.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3"/>
              </a:rPr>
              <a:t>http://www.cazy.org/Glycoside-Hydrolases.html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family).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4"/>
              </a:rPr>
              <a:t>http://www.cazy.org/GH31.html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40E92-F94B-B249-89C1-45BB1F85D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34" y="4497447"/>
            <a:ext cx="9080938" cy="22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600164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Log in your swan OnDemand and download all data to the work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$WORK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mkdir</a:t>
            </a:r>
            <a:r>
              <a:rPr kumimoji="1" lang="en-US" altLang="zh-CN" sz="1600">
                <a:latin typeface="Courier New"/>
                <a:ea typeface="等线"/>
                <a:cs typeface="Courier New"/>
              </a:rPr>
              <a:t>  </a:t>
            </a:r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course_project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</a:t>
            </a:r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course_project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endParaRPr kumimoji="1"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git clone </a:t>
            </a:r>
            <a:r>
              <a:rPr kumimoji="1" lang="en-US" altLang="zh-CN" sz="1600">
                <a:latin typeface="Courier New"/>
                <a:ea typeface="等线"/>
                <a:cs typeface="Courier New"/>
                <a:hlinkClick r:id="rId2"/>
              </a:rPr>
              <a:t>https://github.com/sivanr92/Class_project.git</a:t>
            </a:r>
            <a:r>
              <a:rPr kumimoji="1" lang="en-US" altLang="zh-CN" sz="2800">
                <a:ea typeface="等线"/>
              </a:rPr>
              <a:t> </a:t>
            </a:r>
            <a:endParaRPr lang="en-US" altLang="zh-CN" sz="2800">
              <a:ea typeface="等线"/>
              <a:cs typeface="Calibri"/>
            </a:endParaRPr>
          </a:p>
          <a:p>
            <a:endParaRPr kumimoji="1" lang="en-US" altLang="zh-CN" sz="2800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For each part, we recommend to create a folder and named with “part1”, “part2” ...</a:t>
            </a:r>
            <a:endParaRPr lang="en-US" altLang="zh-CN" sz="2800">
              <a:ea typeface="等线"/>
              <a:cs typeface="Calibri"/>
            </a:endParaRPr>
          </a:p>
          <a:p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mkdir</a:t>
            </a:r>
            <a:r>
              <a:rPr kumimoji="1" lang="en-US" altLang="zh-CN" sz="1600">
                <a:latin typeface="Courier New"/>
                <a:ea typeface="等线"/>
                <a:cs typeface="Courier New"/>
              </a:rPr>
              <a:t> part1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part1 </a:t>
            </a: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/>
              </a:rPr>
              <a:t>*Remember to do that and we won’t show it again in the next slides.</a:t>
            </a:r>
            <a:endParaRPr lang="en-US" altLang="zh-CN" sz="2800">
              <a:ea typeface="等线"/>
              <a:cs typeface="Calibri"/>
            </a:endParaRPr>
          </a:p>
          <a:p>
            <a:r>
              <a:rPr kumimoji="1" lang="en-US" altLang="zh-CN" sz="2800">
                <a:ea typeface="等线"/>
              </a:rPr>
              <a:t>*NEVER forget which folder you are in and which you should be.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0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56323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Copy the link and use the </a:t>
            </a:r>
            <a:r>
              <a:rPr kumimoji="1" lang="en-US" altLang="zh-CN" sz="2800" err="1">
                <a:ea typeface="等线"/>
              </a:rPr>
              <a:t>wget</a:t>
            </a:r>
            <a:r>
              <a:rPr kumimoji="1" lang="en-US" altLang="zh-CN" sz="2800">
                <a:ea typeface="等线"/>
              </a:rPr>
              <a:t> to download it on swan.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/>
                <a:ea typeface="等线"/>
                <a:cs typeface="Courier New"/>
              </a:rPr>
              <a:t>wget</a:t>
            </a:r>
            <a:r>
              <a:rPr kumimoji="1" lang="en-US" altLang="zh-CN">
                <a:latin typeface="Courier New"/>
                <a:ea typeface="等线"/>
                <a:cs typeface="Courier New"/>
              </a:rPr>
              <a:t> </a:t>
            </a:r>
            <a:r>
              <a:rPr kumimoji="1" lang="en-US" altLang="zh-CN">
                <a:latin typeface="Courier New"/>
                <a:ea typeface="等线"/>
                <a:cs typeface="Courier New"/>
                <a:hlinkClick r:id="rId2"/>
              </a:rPr>
              <a:t>http://www.cazy.org/IMG/cazy_data/GH31.txt</a:t>
            </a:r>
            <a:endParaRPr lang="en-US" altLang="zh-CN">
              <a:latin typeface="Courier New"/>
              <a:ea typeface="等线"/>
              <a:cs typeface="Courier New"/>
            </a:endParaRPr>
          </a:p>
          <a:p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Use GH31.txt to get a list of </a:t>
            </a:r>
            <a:r>
              <a:rPr kumimoji="1" lang="en-US" altLang="zh-CN" sz="2800" err="1">
                <a:ea typeface="等线"/>
              </a:rPr>
              <a:t>genbank</a:t>
            </a:r>
            <a:r>
              <a:rPr kumimoji="1" lang="en-US" altLang="zh-CN" sz="2800">
                <a:ea typeface="等线"/>
              </a:rPr>
              <a:t> ids of GH31 family.</a:t>
            </a:r>
            <a:endParaRPr lang="en-US" altLang="zh-CN" sz="2800">
              <a:ea typeface="等线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/>
                <a:ea typeface="等线"/>
                <a:cs typeface="Courier New"/>
              </a:rPr>
              <a:t>cut -f 4 GH31.txt &gt; list_ids.txt  </a:t>
            </a:r>
            <a:endParaRPr lang="en-US" altLang="zh-CN">
              <a:latin typeface="Courier New"/>
              <a:ea typeface="等线"/>
              <a:cs typeface="Courier New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rgbClr val="000000"/>
                </a:solidFill>
                <a:latin typeface="Aptos Mono"/>
                <a:ea typeface="等线"/>
              </a:rPr>
              <a:t>Remove the </a:t>
            </a:r>
            <a:r>
              <a:rPr lang="en-US" altLang="zh-CN" sz="2800" b="0" i="0">
                <a:solidFill>
                  <a:srgbClr val="000000"/>
                </a:solidFill>
                <a:effectLst/>
                <a:latin typeface="WordVisi_MSFontService"/>
                <a:ea typeface="等线"/>
              </a:rPr>
              <a:t>redundant</a:t>
            </a:r>
            <a:r>
              <a:rPr kumimoji="1" lang="en-US" altLang="zh-CN" sz="2800">
                <a:solidFill>
                  <a:srgbClr val="000000"/>
                </a:solidFill>
                <a:latin typeface="Aptos Mono"/>
                <a:ea typeface="等线"/>
              </a:rPr>
              <a:t> IDs.</a:t>
            </a:r>
            <a:endParaRPr lang="en-US" altLang="zh-CN" sz="2800">
              <a:solidFill>
                <a:srgbClr val="000000"/>
              </a:solidFill>
              <a:latin typeface="Aptos Mono"/>
              <a:ea typeface="等线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kumimoji="1" lang="en-US" altLang="zh-CN">
                <a:latin typeface="Courier New"/>
                <a:ea typeface="等线"/>
                <a:cs typeface="Courier New"/>
              </a:rPr>
              <a:t>cat list_ids.txt | sort |</a:t>
            </a:r>
            <a:r>
              <a:rPr kumimoji="1" lang="en-US" altLang="zh-CN" err="1">
                <a:latin typeface="Courier New"/>
                <a:ea typeface="等线"/>
                <a:cs typeface="Courier New"/>
              </a:rPr>
              <a:t>uniq</a:t>
            </a:r>
            <a:r>
              <a:rPr kumimoji="1" lang="en-US" altLang="zh-CN">
                <a:latin typeface="Courier New"/>
                <a:ea typeface="等线"/>
                <a:cs typeface="Courier New"/>
              </a:rPr>
              <a:t> &gt; uniq_list_ids.txt  </a:t>
            </a:r>
            <a:r>
              <a:rPr kumimoji="1" lang="en-US" altLang="zh-CN" sz="2800">
                <a:ea typeface="等线"/>
              </a:rPr>
              <a:t> </a:t>
            </a:r>
            <a:endParaRPr lang="en-US" altLang="zh-CN" sz="2800">
              <a:ea typeface="等线"/>
              <a:cs typeface="Calibri"/>
            </a:endParaRPr>
          </a:p>
          <a:p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You will get 24307 unique ids in GH31.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/>
                <a:ea typeface="+mn-lt"/>
                <a:cs typeface="Courier New"/>
              </a:rPr>
              <a:t>wc</a:t>
            </a:r>
            <a:r>
              <a:rPr lang="en-US" altLang="zh-CN">
                <a:latin typeface="Courier New"/>
                <a:ea typeface="+mn-lt"/>
                <a:cs typeface="Courier New"/>
              </a:rPr>
              <a:t> -l uniq_list_ids.txt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166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D1494F3-9C4D-1162-8816-36C34C54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80" y="-82155"/>
            <a:ext cx="3888321" cy="25182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3FDFCC-6129-C744-B573-EC779BDB4A4D}"/>
              </a:ext>
            </a:extLst>
          </p:cNvPr>
          <p:cNvSpPr txBox="1"/>
          <p:nvPr/>
        </p:nvSpPr>
        <p:spPr>
          <a:xfrm>
            <a:off x="792607" y="64210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3"/>
              </a:rPr>
              <a:t>https://www.ncbi.nlm.nih.gov/books/NBK179288/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73C24D-D3BE-3F49-966E-DD426C88BAED}"/>
              </a:ext>
            </a:extLst>
          </p:cNvPr>
          <p:cNvSpPr txBox="1"/>
          <p:nvPr/>
        </p:nvSpPr>
        <p:spPr>
          <a:xfrm>
            <a:off x="472965" y="252248"/>
            <a:ext cx="6348250" cy="59708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To download the sequences from the NCBI programmatically, use the batch service available from NCBI Entrez Direct: </a:t>
            </a:r>
            <a:r>
              <a:rPr kumimoji="1" lang="en-US" altLang="zh-CN" sz="2800">
                <a:solidFill>
                  <a:srgbClr val="FF0000"/>
                </a:solidFill>
                <a:ea typeface="等线"/>
              </a:rPr>
              <a:t>E-utilities.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Go to the website firstly to sign up an account (use anything you like, recommend to use the UNL account).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https://account.ncbi.nlm.nih.gov/ 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Then go to the “Account settings”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Find your API key in the end.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B708F1-1DFA-4F4C-8199-55EE55311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80" y="1966346"/>
            <a:ext cx="4083522" cy="17271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78667A-531C-3144-8933-7793EEF2F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888" y="3759433"/>
            <a:ext cx="4322106" cy="30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EA8135-C65C-3E4C-BFB3-C9E2E76F9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6" b="1"/>
          <a:stretch/>
        </p:blipFill>
        <p:spPr>
          <a:xfrm>
            <a:off x="6622298" y="223337"/>
            <a:ext cx="5509817" cy="20990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65314" y="1630416"/>
            <a:ext cx="6622298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0000"/>
                </a:solidFill>
                <a:effectLst/>
                <a:latin typeface="Calibri"/>
                <a:ea typeface="等线"/>
                <a:cs typeface="Calibri"/>
              </a:rPr>
              <a:t>Run the following command:</a:t>
            </a:r>
          </a:p>
          <a:p>
            <a:r>
              <a:rPr lang="en-US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sh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-c "$(curl -</a:t>
            </a:r>
            <a:r>
              <a:rPr lang="en-US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fsSL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400" b="0" i="0" u="sng" strike="noStrike">
                <a:solidFill>
                  <a:srgbClr val="0563C1"/>
                </a:solidFill>
                <a:effectLst/>
                <a:latin typeface="Courier New"/>
                <a:ea typeface="等线"/>
                <a:cs typeface="Courier New"/>
                <a:hlinkClick r:id="rId3"/>
              </a:rPr>
              <a:t>https://ftp.ncbi.nlm.nih.gov/entrez/entrezdirect/install-edirect.sh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)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(Type y and click enter when it ask you to do it)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And use this command to set your NCBI API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export NCBI_API_KEY= 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your_API_KEY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 ../Class_project/batch_download_protein_seqeunces.sh .</a:t>
            </a:r>
          </a:p>
          <a:p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nano batch_download_protein_seqeunces.sh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Revise to change email address</a:t>
            </a:r>
          </a:p>
          <a:p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 </a:t>
            </a:r>
            <a:r>
              <a:rPr lang="en-US" sz="2000">
                <a:solidFill>
                  <a:srgbClr val="FF0000"/>
                </a:solidFill>
                <a:latin typeface="Calibri"/>
                <a:ea typeface="等线"/>
                <a:cs typeface="Calibri"/>
              </a:rPr>
              <a:t>uniq_list_ids.txt </a:t>
            </a:r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file will be processed for this 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sh</a:t>
            </a:r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script</a:t>
            </a:r>
          </a:p>
          <a:p>
            <a:endParaRPr lang="en-US" altLang="zh-CN" sz="2000">
              <a:solidFill>
                <a:srgbClr val="000000"/>
              </a:solidFill>
              <a:latin typeface="Calibri"/>
              <a:ea typeface="等线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323CB0-9B59-1142-9842-5177031C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98" y="2965799"/>
            <a:ext cx="4318000" cy="31623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DB2BBA-2CD0-E8E1-D8AB-8C97EF18656C}"/>
              </a:ext>
            </a:extLst>
          </p:cNvPr>
          <p:cNvCxnSpPr/>
          <p:nvPr/>
        </p:nvCxnSpPr>
        <p:spPr>
          <a:xfrm flipV="1">
            <a:off x="2109159" y="3710078"/>
            <a:ext cx="4922088" cy="184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183657" y="2302995"/>
            <a:ext cx="91327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>
                <a:solidFill>
                  <a:srgbClr val="000000"/>
                </a:solidFill>
                <a:effectLst/>
                <a:latin typeface="Aptos Mono"/>
                <a:ea typeface="等线"/>
              </a:rPr>
              <a:t>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It takes me ~30mins to downloading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24306 ids were found and downloaded. </a:t>
            </a:r>
            <a:endParaRPr lang="en" altLang="zh-CN" sz="2400"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Finally you get a file called “</a:t>
            </a:r>
            <a:r>
              <a:rPr lang="en" altLang="zh-CN" sz="2400" err="1">
                <a:solidFill>
                  <a:srgbClr val="FF0000"/>
                </a:solidFill>
                <a:ea typeface="等线"/>
              </a:rPr>
              <a:t>batch_protein_sequences.fasta</a:t>
            </a:r>
            <a:r>
              <a:rPr lang="en" altLang="zh-CN" sz="2400">
                <a:ea typeface="等线"/>
              </a:rPr>
              <a:t>”.</a:t>
            </a:r>
            <a:endParaRPr lang="zh-CN" altLang="en-US" sz="2400">
              <a:ea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4C941-E247-9C44-953C-77DB2103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20" y="89858"/>
            <a:ext cx="6028267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Course Project 1: A subfamily classification to choreograph the diverse activities within CAZyme families</vt:lpstr>
      <vt:lpstr>PowerPoint Presentation</vt:lpstr>
      <vt:lpstr>Part I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Domain annotation</vt:lpstr>
      <vt:lpstr>PowerPoint Presentation</vt:lpstr>
      <vt:lpstr>PowerPoint Presentation</vt:lpstr>
      <vt:lpstr>PowerPoint Presentation</vt:lpstr>
      <vt:lpstr>Part III Domain extraction</vt:lpstr>
      <vt:lpstr>PowerPoint Presentation</vt:lpstr>
      <vt:lpstr>PowerPoint Presentation</vt:lpstr>
      <vt:lpstr>PowerPoint Presentation</vt:lpstr>
      <vt:lpstr>Part IV Sequence similarity networks (SSNpipe) </vt:lpstr>
      <vt:lpstr>PowerPoint Presentation</vt:lpstr>
      <vt:lpstr>PowerPoint Presentation</vt:lpstr>
      <vt:lpstr>PowerPoint Presentation</vt:lpstr>
      <vt:lpstr>PowerPoint Presentation</vt:lpstr>
      <vt:lpstr>Part V Cytoscape Visualization</vt:lpstr>
      <vt:lpstr>PowerPoint Presentation</vt:lpstr>
      <vt:lpstr>PowerPoint Presentation</vt:lpstr>
      <vt:lpstr>Export the network to an Image or PDF</vt:lpstr>
      <vt:lpstr>Part VI Phylogenentic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VII Other analysis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>Xinpeng Zhang</dc:creator>
  <cp:revision>371</cp:revision>
  <dcterms:created xsi:type="dcterms:W3CDTF">2023-10-02T21:25:34Z</dcterms:created>
  <dcterms:modified xsi:type="dcterms:W3CDTF">2023-10-03T18:45:06Z</dcterms:modified>
</cp:coreProperties>
</file>